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81" r:id="rId4"/>
    <p:sldId id="280" r:id="rId5"/>
    <p:sldId id="271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89" r:id="rId21"/>
    <p:sldId id="290" r:id="rId22"/>
    <p:sldId id="291" r:id="rId23"/>
    <p:sldId id="292" r:id="rId24"/>
    <p:sldId id="293" r:id="rId25"/>
    <p:sldId id="294" r:id="rId26"/>
    <p:sldId id="295" r:id="rId27"/>
    <p:sldId id="265" r:id="rId28"/>
    <p:sldId id="266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D5DB"/>
    <a:srgbClr val="009242"/>
    <a:srgbClr val="CBFEA4"/>
    <a:srgbClr val="0707A7"/>
    <a:srgbClr val="A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14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0D65-C64D-44FB-9152-4CC2DE0C9198}" type="datetime1">
              <a:rPr lang="en-US" smtClean="0"/>
              <a:pPr/>
              <a:t>2/16/2015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5EB0-D091-417E-ACD5-D65E1C7D8524}" type="datetime1">
              <a:rPr lang="en-US" smtClean="0"/>
              <a:pPr/>
              <a:t>2/16/2015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09F9-C7D6-4C52-A7E8-5101239A0BA2}" type="datetime1">
              <a:rPr lang="en-US" smtClean="0"/>
              <a:pPr/>
              <a:t>2/16/2015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E64A4-35FB-42B6-9183-2C0CE0E36649}" type="datetime1">
              <a:rPr lang="en-US" smtClean="0"/>
              <a:pPr/>
              <a:t>2/16/2015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83B9-6ECA-47FA-93CF-B124A0FAC208}" type="datetime1">
              <a:rPr lang="en-US" smtClean="0"/>
              <a:pPr/>
              <a:t>2/16/2015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F66B-9476-4BB3-85E9-E01854F07F90}" type="datetime1">
              <a:rPr lang="en-US" smtClean="0"/>
              <a:pPr/>
              <a:t>2/16/2015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23FBD-8F7D-4F85-8085-67BFDB05CB71}" type="datetime1">
              <a:rPr lang="en-US" smtClean="0"/>
              <a:pPr/>
              <a:t>2/16/2015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789A-1220-4441-8676-44A034051BFD}" type="datetime1">
              <a:rPr lang="en-US" smtClean="0"/>
              <a:pPr/>
              <a:t>2/16/2015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A266-E364-4B5E-98DD-432668182E1E}" type="datetime1">
              <a:rPr lang="en-US" smtClean="0"/>
              <a:pPr/>
              <a:t>2/16/2015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2040-9975-4642-A906-1DF87F8BE202}" type="datetime1">
              <a:rPr lang="en-US" smtClean="0"/>
              <a:pPr/>
              <a:t>2/16/2015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2B4A-BA08-4841-AB08-A0D822ABC34D}" type="datetime1">
              <a:rPr lang="en-US" smtClean="0"/>
              <a:pPr/>
              <a:t>2/16/2015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75D48070-6A81-47D0-9810-1540B9FEFF61}" type="datetime1">
              <a:rPr lang="en-US" smtClean="0"/>
              <a:pPr/>
              <a:t>2/16/2015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00"/>
            <a:ext cx="7543800" cy="1524000"/>
          </a:xfrm>
        </p:spPr>
        <p:txBody>
          <a:bodyPr anchor="ctr"/>
          <a:lstStyle/>
          <a:p>
            <a:r>
              <a:rPr lang="en-US" sz="7200" dirty="0"/>
              <a:t>Coupling and </a:t>
            </a:r>
            <a:r>
              <a:rPr lang="en-US" sz="7200" dirty="0" smtClean="0"/>
              <a:t>Cohesion</a:t>
            </a:r>
            <a:endParaRPr lang="en-US" sz="7200" dirty="0"/>
          </a:p>
        </p:txBody>
      </p:sp>
      <p:sp>
        <p:nvSpPr>
          <p:cNvPr id="5" name="Slide Number Placeholder 3"/>
          <p:cNvSpPr txBox="1">
            <a:spLocks/>
          </p:cNvSpPr>
          <p:nvPr/>
        </p:nvSpPr>
        <p:spPr>
          <a:xfrm>
            <a:off x="7543800" y="63246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FEBEB0A-9E3D-4B14-9782-E2AE3DA60D9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5823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Common Coupling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Using global variable (i.e. global coupling)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components 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have read/write access to a global data block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Components 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exchange data using the global data block (instead of arguments)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single component with write access where all other components have read access is </a:t>
            </a:r>
            <a:r>
              <a:rPr lang="en-US" b="1" i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en-US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Common Coupling</a:t>
            </a:r>
          </a:p>
          <a:p>
            <a:pPr lvl="1">
              <a:lnSpc>
                <a:spcPct val="110000"/>
              </a:lnSpc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0361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Common Coupling </a:t>
            </a:r>
            <a:r>
              <a:rPr lang="en-US" sz="3600" dirty="0" smtClean="0"/>
              <a:t>(cont.)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Have to look at many components to determine the current state of a variable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Side-effects require looking at all of the code in a function to see if there are any global effects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Changes in one component to the declaration requires changes in all other components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Identical list of global variables must be declared for component to be reused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Component is exposed to more data than is needed</a:t>
            </a:r>
            <a:endParaRPr lang="en-US" dirty="0" smtClean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0000"/>
              </a:lnSpc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198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Control Coupling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component passes control parameters to coupled components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May be good or bad depending upon the situation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Bad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when the component must be aware of internal structure and logic of another component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if parameters allow factoring and reuse of functionality</a:t>
            </a:r>
          </a:p>
          <a:p>
            <a:pPr lvl="1">
              <a:lnSpc>
                <a:spcPct val="110000"/>
              </a:lnSpc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553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Control Coupling Example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Acceptable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sort function that accepts a comparison function as an argument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Component p calls component q and q returns a flag indicating an error (if any) occurred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Unacceptable</a:t>
            </a:r>
          </a:p>
          <a:p>
            <a:pPr lvl="1">
              <a:lnSpc>
                <a:spcPct val="110000"/>
              </a:lnSpc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Component p calls component q and q returns a 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string indicating the 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error (if any) 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that occurred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0000"/>
              </a:lnSpc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192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Stamp Coupling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component passes a data structure to another component that does not have access to the entire structure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Requires a second component to know how to manipulate the data structure (e.g., needs to know about the implementation)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May be necessary due to efficiency factors: </a:t>
            </a:r>
            <a:r>
              <a:rPr lang="en-US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is a choice made by insightful designers, not lazy programmer</a:t>
            </a:r>
          </a:p>
          <a:p>
            <a:pPr lvl="1">
              <a:lnSpc>
                <a:spcPct val="110000"/>
              </a:lnSpc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379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Stamp Coupling Example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Address verification</a:t>
            </a:r>
            <a:endParaRPr lang="en-US" dirty="0" smtClean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Address verification accepts a Customer data structure as an argument, “parses it” and verifies the address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</a:t>
            </a:r>
            <a:r>
              <a:rPr lang="en-US" sz="18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ool </a:t>
            </a:r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</a:t>
            </a:r>
            <a:r>
              <a:rPr lang="en-US" sz="18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erifyAddress (Customer customer) {…}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Better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bool VerifyAddress </a:t>
            </a:r>
            <a:r>
              <a:rPr lang="en-US" sz="18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18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 address1,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18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 address2,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18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 city,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18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 state,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18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 zipcode) </a:t>
            </a:r>
            <a:r>
              <a:rPr lang="en-US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{…}</a:t>
            </a:r>
          </a:p>
          <a:p>
            <a:pPr marL="0" indent="0">
              <a:lnSpc>
                <a:spcPct val="110000"/>
              </a:lnSpc>
              <a:buNone/>
            </a:pPr>
            <a:endParaRPr lang="en-US" b="1" dirty="0" smtClean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098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Data Coupling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components are data coupled if there are homogeneous data items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Every argument is a simple argument or data structure in which all elements are used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Good, if it can be achieved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write contracts for this and modify component independently</a:t>
            </a:r>
          </a:p>
          <a:p>
            <a:pPr lvl="1">
              <a:lnSpc>
                <a:spcPct val="110000"/>
              </a:lnSpc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776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Cohesion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degree to which all elements of a component are directed towards a single task and all elements directed towards that task are contained in a single component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Internal glue with which component is constructed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elements of a component are directed toward and essential for performing the same task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 is good</a:t>
            </a:r>
          </a:p>
          <a:p>
            <a:pPr>
              <a:lnSpc>
                <a:spcPct val="110000"/>
              </a:lnSpc>
            </a:pPr>
            <a:endParaRPr lang="en-U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0000"/>
              </a:lnSpc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852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The range of </a:t>
            </a:r>
            <a:r>
              <a:rPr lang="en-US" sz="3600" dirty="0" smtClean="0"/>
              <a:t>Cohesion</a:t>
            </a:r>
            <a:endParaRPr lang="en-US" sz="360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18</a:t>
            </a:fld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 rot="16200000">
            <a:off x="2286001" y="1524000"/>
            <a:ext cx="4724400" cy="4419600"/>
          </a:xfrm>
          <a:prstGeom prst="rightArrow">
            <a:avLst/>
          </a:prstGeom>
          <a:solidFill>
            <a:schemeClr val="accent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324602" y="1981200"/>
            <a:ext cx="1813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High Cohesion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324600" y="5726668"/>
            <a:ext cx="1762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Low Cohesion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4042" y="1905000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Functional</a:t>
            </a:r>
            <a:endParaRPr lang="en-US" b="1" dirty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806565" y="2450953"/>
            <a:ext cx="16466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Informational</a:t>
            </a:r>
            <a:endParaRPr lang="en-US" b="1" dirty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954042" y="2996906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Sequential</a:t>
            </a:r>
            <a:endParaRPr lang="en-US" b="1" dirty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569322" y="3542859"/>
            <a:ext cx="21210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Communicational</a:t>
            </a:r>
            <a:endParaRPr lang="en-US" b="1" dirty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34806" y="4088812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Procedural</a:t>
            </a:r>
            <a:endParaRPr lang="en-US" b="1" dirty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845038" y="5726668"/>
            <a:ext cx="1569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Coincidental</a:t>
            </a:r>
            <a:endParaRPr lang="en-US" b="1" dirty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026722" y="4634765"/>
            <a:ext cx="1206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Temporal</a:t>
            </a:r>
            <a:endParaRPr lang="en-US" b="1" dirty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133578" y="5180718"/>
            <a:ext cx="9925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Logical</a:t>
            </a:r>
            <a:endParaRPr lang="en-US" b="1" dirty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7065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Coincidental Cohesion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Parts of the component performs multiple, completely unrelated actions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May be based on factors outside of the design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Skillset or interest of developers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Avoidance of small components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reusability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Difficult corrective maintenance or enhancement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Elements needed to achieve some functionality are scattered throughout the system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Example: a “Utilities” class</a:t>
            </a:r>
          </a:p>
          <a:p>
            <a:pPr lvl="1">
              <a:lnSpc>
                <a:spcPct val="110000"/>
              </a:lnSpc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92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Desired Class/Object Interaction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Maximize internal interaction (Cohesion)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Easier to understand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Easier to test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Minimize external interaction (Coupling)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Can be used independently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Easier to test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Easier to replace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Easier to understand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20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Logical Cohesion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en-US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Elements of components are related logically and not functionally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Several logically related elements are in the same component and one of the elements is selected by the caller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 include both high and low-level actions in the same class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 include unused parameters for certain uses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Interface is difficult to understand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order to do something you have to wade through a lot of unrelated possible actions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Example: grouping all output (print, export) routines</a:t>
            </a:r>
          </a:p>
          <a:p>
            <a:pPr lvl="1">
              <a:lnSpc>
                <a:spcPct val="110000"/>
              </a:lnSpc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918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Temporal Cohesion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en-US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Elements of a component are related by timing – grouped together and used during the same phase of execution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Difficult to change because you may have to look at numerous components when a change in a data structure is made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Increases chances of regression fault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Component unlikely to be reusable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Often happens in initialization or shutdown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Example: a function which is called after catching an exception which closes an open file, creates an error log and notifies the user</a:t>
            </a:r>
          </a:p>
          <a:p>
            <a:pPr lvl="1">
              <a:lnSpc>
                <a:spcPct val="110000"/>
              </a:lnSpc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413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Procedural Cohesion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Elements of a component are related only to ensure a particular order of execution – procedures (methods) that are called one after another are kept together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Actions are still weakly connected and unlikely to be reusable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Changes to the ordering of steps or purpose of steps requires changing the component abstraction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Example: a function which checks file permissions and then opens the file</a:t>
            </a:r>
          </a:p>
          <a:p>
            <a:pPr lvl="1">
              <a:lnSpc>
                <a:spcPct val="110000"/>
              </a:lnSpc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636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Communicational Cohesion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Component performs a series of actions related by a sequence of steps to be followed by the product and all actions are performed on the same data – procedures that access the same data are kept together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Action based on the ordering of steps on all the same data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Actions are related but still not completely separated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Module cannot be reused</a:t>
            </a:r>
          </a:p>
          <a:p>
            <a:pPr lvl="1">
              <a:lnSpc>
                <a:spcPct val="110000"/>
              </a:lnSpc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237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Sequential Cohesion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Methods are together in a class because the output from one part is the input to another part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Occurs naturally in functional programming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Example: a function which reads data from a file and processed the data</a:t>
            </a:r>
          </a:p>
          <a:p>
            <a:pPr lvl="1">
              <a:lnSpc>
                <a:spcPct val="110000"/>
              </a:lnSpc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181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Informational Cohesion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Component performs a number of actions, each with its own entry point, with independent code for each action, all performed on the same data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Different from logical cohesion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Each piece of code has a single entry and single exit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logical cohesion, actions of module intertwined</a:t>
            </a:r>
          </a:p>
          <a:p>
            <a:pPr lvl="1">
              <a:lnSpc>
                <a:spcPct val="110000"/>
              </a:lnSpc>
            </a:pPr>
            <a:endParaRPr lang="en-U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0000"/>
              </a:lnSpc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734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Functional Cohesion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Every essential element to a single computation is contained in the component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Every element in the component is essential to the computation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Example: tokenizing a string of XML</a:t>
            </a:r>
          </a:p>
          <a:p>
            <a:pPr lvl="1">
              <a:lnSpc>
                <a:spcPct val="110000"/>
              </a:lnSpc>
            </a:pPr>
            <a:endParaRPr lang="en-U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0000"/>
              </a:lnSpc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349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67100" y="990601"/>
            <a:ext cx="2209800" cy="450892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OffAxis1Right"/>
              <a:lightRig rig="threePt" dir="t"/>
            </a:scene3d>
            <a:sp3d extrusionH="508000">
              <a:bevelT w="190500" h="190500"/>
            </a:sp3d>
          </a:bodyPr>
          <a:lstStyle/>
          <a:p>
            <a:r>
              <a:rPr lang="en-US" sz="28700" dirty="0" smtClean="0">
                <a:gradFill flip="none" rotWithShape="1">
                  <a:gsLst>
                    <a:gs pos="0">
                      <a:srgbClr val="B40101"/>
                    </a:gs>
                    <a:gs pos="89000">
                      <a:schemeClr val="accent1">
                        <a:tint val="23500"/>
                        <a:satMod val="160000"/>
                        <a:lumMod val="50000"/>
                      </a:schemeClr>
                    </a:gs>
                  </a:gsLst>
                  <a:path path="circle">
                    <a:fillToRect l="100000" b="100000"/>
                  </a:path>
                  <a:tileRect t="-100000" r="-100000"/>
                </a:gradFill>
                <a:latin typeface="Arial Black" panose="020B0A04020102020204" pitchFamily="34" charset="0"/>
              </a:rPr>
              <a:t>?</a:t>
            </a:r>
            <a:endParaRPr lang="en-US" sz="28700" dirty="0">
              <a:gradFill flip="none" rotWithShape="1">
                <a:gsLst>
                  <a:gs pos="0">
                    <a:srgbClr val="B40101"/>
                  </a:gs>
                  <a:gs pos="89000">
                    <a:schemeClr val="accent1">
                      <a:tint val="23500"/>
                      <a:satMod val="160000"/>
                      <a:lumMod val="50000"/>
                    </a:schemeClr>
                  </a:gs>
                </a:gsLst>
                <a:path path="circle">
                  <a:fillToRect l="100000" b="100000"/>
                </a:path>
                <a:tileRect t="-100000" r="-100000"/>
              </a:gra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663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References</a:t>
            </a:r>
            <a:endParaRPr lang="en-US" sz="360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7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Chawla,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Jagnesh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. “Cohesion &amp; Coupling”</a:t>
            </a: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Pfleeger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, S. “Software Engineering Theory and Practice” Prentice Hall 2001</a:t>
            </a:r>
          </a:p>
          <a:p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139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Characteristics of Good Design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Component independence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High Cohesion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Low Coupling</a:t>
            </a:r>
          </a:p>
          <a:p>
            <a:pPr marL="0" indent="0">
              <a:lnSpc>
                <a:spcPct val="110000"/>
              </a:lnSpc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402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What is Coupling?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Coupling is a measure of the independence of components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Coupling is 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related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to Cohesion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It is an indication of the strength of the inter-connections between the components in a design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56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Highly Coupled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12192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These types of systems have multiple inter-connections with components dependent upon each other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" name="Round Diagonal Corner Rectangle 2"/>
          <p:cNvSpPr/>
          <p:nvPr/>
        </p:nvSpPr>
        <p:spPr>
          <a:xfrm>
            <a:off x="1905000" y="2819400"/>
            <a:ext cx="1752600" cy="1219200"/>
          </a:xfrm>
          <a:prstGeom prst="round2DiagRect">
            <a:avLst/>
          </a:prstGeom>
          <a:solidFill>
            <a:schemeClr val="accent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Component A</a:t>
            </a:r>
            <a:endParaRPr lang="en-US" sz="2000" b="1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" name="Round Diagonal Corner Rectangle 9"/>
          <p:cNvSpPr/>
          <p:nvPr/>
        </p:nvSpPr>
        <p:spPr>
          <a:xfrm>
            <a:off x="1905000" y="4876800"/>
            <a:ext cx="1752600" cy="1219200"/>
          </a:xfrm>
          <a:prstGeom prst="round2DiagRect">
            <a:avLst/>
          </a:prstGeom>
          <a:solidFill>
            <a:schemeClr val="accent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Component C</a:t>
            </a:r>
            <a:endParaRPr lang="en-US" sz="2000" b="1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1" name="Round Diagonal Corner Rectangle 10"/>
          <p:cNvSpPr/>
          <p:nvPr/>
        </p:nvSpPr>
        <p:spPr>
          <a:xfrm>
            <a:off x="5562600" y="2819400"/>
            <a:ext cx="1752600" cy="1219200"/>
          </a:xfrm>
          <a:prstGeom prst="round2DiagRect">
            <a:avLst/>
          </a:prstGeom>
          <a:solidFill>
            <a:schemeClr val="accent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Component B</a:t>
            </a:r>
            <a:endParaRPr lang="en-US" sz="2000" b="1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2" name="Round Diagonal Corner Rectangle 11"/>
          <p:cNvSpPr/>
          <p:nvPr/>
        </p:nvSpPr>
        <p:spPr>
          <a:xfrm>
            <a:off x="5562600" y="4876800"/>
            <a:ext cx="1752600" cy="1219200"/>
          </a:xfrm>
          <a:prstGeom prst="round2DiagRect">
            <a:avLst/>
          </a:prstGeom>
          <a:solidFill>
            <a:schemeClr val="accent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Component D</a:t>
            </a:r>
            <a:endParaRPr lang="en-US" sz="2000" b="1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2362200" y="4038600"/>
            <a:ext cx="0" cy="838200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2514600" y="4038600"/>
            <a:ext cx="0" cy="838200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2667000" y="4038600"/>
            <a:ext cx="0" cy="838200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3124200" y="4038600"/>
            <a:ext cx="0" cy="838200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3657600" y="5867400"/>
            <a:ext cx="1905000" cy="0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3657600" y="5638800"/>
            <a:ext cx="1905000" cy="0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3657600" y="5181600"/>
            <a:ext cx="1905000" cy="0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3657600" y="3124200"/>
            <a:ext cx="1905000" cy="0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3657600" y="3733800"/>
            <a:ext cx="1905000" cy="0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1" idx="2"/>
            <a:endCxn id="3" idx="0"/>
          </p:cNvCxnSpPr>
          <p:nvPr/>
        </p:nvCxnSpPr>
        <p:spPr>
          <a:xfrm flipH="1">
            <a:off x="3657600" y="3429000"/>
            <a:ext cx="1905000" cy="0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6934200" y="4038600"/>
            <a:ext cx="0" cy="838200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6781800" y="4038600"/>
            <a:ext cx="0" cy="838200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V="1">
            <a:off x="6172200" y="4038600"/>
            <a:ext cx="0" cy="838200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V="1">
            <a:off x="6019800" y="4038600"/>
            <a:ext cx="0" cy="838200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V="1">
            <a:off x="3505200" y="3810000"/>
            <a:ext cx="2057400" cy="1066800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H="1">
            <a:off x="3657600" y="4038600"/>
            <a:ext cx="1905000" cy="990600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9996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Loosely Coupled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12192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Loosely coupled systems are made up of components which are independent or almost independent</a:t>
            </a: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6</a:t>
            </a:fld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3" name="Round Diagonal Corner Rectangle 2"/>
          <p:cNvSpPr/>
          <p:nvPr/>
        </p:nvSpPr>
        <p:spPr>
          <a:xfrm>
            <a:off x="1905000" y="2819400"/>
            <a:ext cx="1752600" cy="1219200"/>
          </a:xfrm>
          <a:prstGeom prst="round2DiagRect">
            <a:avLst/>
          </a:prstGeom>
          <a:solidFill>
            <a:schemeClr val="accent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prstClr val="white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Component A</a:t>
            </a:r>
            <a:endParaRPr lang="en-US" sz="2000" b="1" dirty="0">
              <a:solidFill>
                <a:prstClr val="white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" name="Round Diagonal Corner Rectangle 9"/>
          <p:cNvSpPr/>
          <p:nvPr/>
        </p:nvSpPr>
        <p:spPr>
          <a:xfrm>
            <a:off x="1905000" y="4876800"/>
            <a:ext cx="1752600" cy="1219200"/>
          </a:xfrm>
          <a:prstGeom prst="round2DiagRect">
            <a:avLst/>
          </a:prstGeom>
          <a:solidFill>
            <a:schemeClr val="accent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prstClr val="white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Component C</a:t>
            </a:r>
            <a:endParaRPr lang="en-US" sz="2000" b="1" dirty="0">
              <a:solidFill>
                <a:prstClr val="white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1" name="Round Diagonal Corner Rectangle 10"/>
          <p:cNvSpPr/>
          <p:nvPr/>
        </p:nvSpPr>
        <p:spPr>
          <a:xfrm>
            <a:off x="5562600" y="2819400"/>
            <a:ext cx="1752600" cy="1219200"/>
          </a:xfrm>
          <a:prstGeom prst="round2DiagRect">
            <a:avLst/>
          </a:prstGeom>
          <a:solidFill>
            <a:schemeClr val="accent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prstClr val="white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Component B</a:t>
            </a:r>
            <a:endParaRPr lang="en-US" sz="2000" b="1" dirty="0">
              <a:solidFill>
                <a:prstClr val="white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2" name="Round Diagonal Corner Rectangle 11"/>
          <p:cNvSpPr/>
          <p:nvPr/>
        </p:nvSpPr>
        <p:spPr>
          <a:xfrm>
            <a:off x="5562600" y="4876800"/>
            <a:ext cx="1752600" cy="1219200"/>
          </a:xfrm>
          <a:prstGeom prst="round2DiagRect">
            <a:avLst/>
          </a:prstGeom>
          <a:solidFill>
            <a:schemeClr val="accent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prstClr val="white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Component D</a:t>
            </a:r>
            <a:endParaRPr lang="en-US" sz="2000" b="1" dirty="0">
              <a:solidFill>
                <a:prstClr val="white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2362200" y="4038600"/>
            <a:ext cx="0" cy="838200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3124200" y="4038600"/>
            <a:ext cx="0" cy="838200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3657600" y="5867400"/>
            <a:ext cx="1905000" cy="0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3657600" y="3124200"/>
            <a:ext cx="1905000" cy="0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6934200" y="4038600"/>
            <a:ext cx="0" cy="838200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V="1">
            <a:off x="6019800" y="4038600"/>
            <a:ext cx="0" cy="838200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7346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Uncoupled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1219200"/>
          </a:xfrm>
        </p:spPr>
        <p:txBody>
          <a:bodyPr anchor="t">
            <a:normAutofit lnSpcReduction="10000"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Uncoupled components have NO interconnections</a:t>
            </a:r>
          </a:p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No dependencies</a:t>
            </a: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7</a:t>
            </a:fld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3" name="Round Diagonal Corner Rectangle 2"/>
          <p:cNvSpPr/>
          <p:nvPr/>
        </p:nvSpPr>
        <p:spPr>
          <a:xfrm>
            <a:off x="1905000" y="2819400"/>
            <a:ext cx="1752600" cy="1219200"/>
          </a:xfrm>
          <a:prstGeom prst="round2DiagRect">
            <a:avLst/>
          </a:prstGeom>
          <a:solidFill>
            <a:schemeClr val="accent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prstClr val="white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Component A</a:t>
            </a:r>
            <a:endParaRPr lang="en-US" sz="2000" b="1" dirty="0">
              <a:solidFill>
                <a:prstClr val="white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" name="Round Diagonal Corner Rectangle 9"/>
          <p:cNvSpPr/>
          <p:nvPr/>
        </p:nvSpPr>
        <p:spPr>
          <a:xfrm>
            <a:off x="1905000" y="4876800"/>
            <a:ext cx="1752600" cy="1219200"/>
          </a:xfrm>
          <a:prstGeom prst="round2DiagRect">
            <a:avLst/>
          </a:prstGeom>
          <a:solidFill>
            <a:schemeClr val="accent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prstClr val="white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Component C</a:t>
            </a:r>
            <a:endParaRPr lang="en-US" sz="2000" b="1" dirty="0">
              <a:solidFill>
                <a:prstClr val="white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1" name="Round Diagonal Corner Rectangle 10"/>
          <p:cNvSpPr/>
          <p:nvPr/>
        </p:nvSpPr>
        <p:spPr>
          <a:xfrm>
            <a:off x="5562600" y="2819400"/>
            <a:ext cx="1752600" cy="1219200"/>
          </a:xfrm>
          <a:prstGeom prst="round2DiagRect">
            <a:avLst/>
          </a:prstGeom>
          <a:solidFill>
            <a:schemeClr val="accent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prstClr val="white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Component B</a:t>
            </a:r>
            <a:endParaRPr lang="en-US" sz="2000" b="1" dirty="0">
              <a:solidFill>
                <a:prstClr val="white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2" name="Round Diagonal Corner Rectangle 11"/>
          <p:cNvSpPr/>
          <p:nvPr/>
        </p:nvSpPr>
        <p:spPr>
          <a:xfrm>
            <a:off x="5562600" y="4876800"/>
            <a:ext cx="1752600" cy="1219200"/>
          </a:xfrm>
          <a:prstGeom prst="round2DiagRect">
            <a:avLst/>
          </a:prstGeom>
          <a:solidFill>
            <a:schemeClr val="accent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prstClr val="white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Component D</a:t>
            </a:r>
            <a:endParaRPr lang="en-US" sz="2000" b="1" dirty="0">
              <a:solidFill>
                <a:prstClr val="white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5047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The range of coupling measures</a:t>
            </a:r>
            <a:endParaRPr lang="en-US" sz="360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8</a:t>
            </a:fld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 rot="16200000">
            <a:off x="2286001" y="1524000"/>
            <a:ext cx="4724400" cy="4419600"/>
          </a:xfrm>
          <a:prstGeom prst="rightArrow">
            <a:avLst/>
          </a:prstGeom>
          <a:solidFill>
            <a:schemeClr val="accent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324602" y="1981200"/>
            <a:ext cx="1762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High Coupling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24600" y="4355068"/>
            <a:ext cx="1928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Loose Coupling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324600" y="5726668"/>
            <a:ext cx="1710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Low Coupling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69321" y="2247900"/>
            <a:ext cx="21210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Content Coupling</a:t>
            </a:r>
            <a:endParaRPr lang="en-US" b="1" dirty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505200" y="2943654"/>
            <a:ext cx="2249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Common Coupling</a:t>
            </a:r>
            <a:endParaRPr lang="en-US" b="1" dirty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594969" y="3639408"/>
            <a:ext cx="2069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 Coupling</a:t>
            </a:r>
            <a:endParaRPr lang="en-US" b="1" dirty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652677" y="4335162"/>
            <a:ext cx="19543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Stamp Coupling</a:t>
            </a:r>
            <a:endParaRPr lang="en-US" b="1" dirty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755269" y="5030916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Coupling</a:t>
            </a:r>
            <a:endParaRPr lang="en-US" b="1" dirty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938799" y="5726668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Uncoupled</a:t>
            </a:r>
            <a:endParaRPr lang="en-US" b="1" dirty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7729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Content Coupling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component directly references (shares) the content of another module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Component </a:t>
            </a:r>
            <a:r>
              <a:rPr lang="en-US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modifies a statement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component </a:t>
            </a:r>
            <a:r>
              <a:rPr lang="en-US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</a:p>
          <a:p>
            <a:pPr lvl="1">
              <a:lnSpc>
                <a:spcPct val="11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Component </a:t>
            </a:r>
            <a:r>
              <a:rPr lang="en-US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refers to local data of component </a:t>
            </a:r>
            <a:r>
              <a:rPr lang="en-US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</a:p>
          <a:p>
            <a:pPr>
              <a:lnSpc>
                <a:spcPct val="110000"/>
              </a:lnSpc>
            </a:pPr>
            <a:r>
              <a:rPr lang="en-US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Content coupled components are inextricably interlinked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Changes to component </a:t>
            </a:r>
            <a:r>
              <a:rPr lang="en-US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requires a change to component </a:t>
            </a:r>
            <a:r>
              <a:rPr lang="en-US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(including recompilation)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Reusing component </a:t>
            </a:r>
            <a:r>
              <a:rPr lang="en-US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requires using component </a:t>
            </a:r>
            <a:r>
              <a:rPr lang="en-US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also</a:t>
            </a:r>
          </a:p>
          <a:p>
            <a:pPr lvl="1">
              <a:lnSpc>
                <a:spcPct val="110000"/>
              </a:lnSpc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358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1440</TotalTime>
  <Words>1180</Words>
  <Application>Microsoft Office PowerPoint</Application>
  <PresentationFormat>On-screen Show (4:3)</PresentationFormat>
  <Paragraphs>190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Newsprint</vt:lpstr>
      <vt:lpstr>Coupling and Cohesion</vt:lpstr>
      <vt:lpstr>Desired Class/Object Interaction</vt:lpstr>
      <vt:lpstr>Characteristics of Good Design</vt:lpstr>
      <vt:lpstr>What is Coupling?</vt:lpstr>
      <vt:lpstr>Highly Coupled</vt:lpstr>
      <vt:lpstr>Loosely Coupled</vt:lpstr>
      <vt:lpstr>Uncoupled</vt:lpstr>
      <vt:lpstr>The range of coupling measures</vt:lpstr>
      <vt:lpstr>Content Coupling</vt:lpstr>
      <vt:lpstr>Common Coupling</vt:lpstr>
      <vt:lpstr>Common Coupling (cont.)</vt:lpstr>
      <vt:lpstr>Control Coupling</vt:lpstr>
      <vt:lpstr>Control Coupling Example</vt:lpstr>
      <vt:lpstr>Stamp Coupling</vt:lpstr>
      <vt:lpstr>Stamp Coupling Example</vt:lpstr>
      <vt:lpstr>Data Coupling</vt:lpstr>
      <vt:lpstr>Cohesion</vt:lpstr>
      <vt:lpstr>The range of Cohesion</vt:lpstr>
      <vt:lpstr>Coincidental Cohesion</vt:lpstr>
      <vt:lpstr>Logical Cohesion</vt:lpstr>
      <vt:lpstr>Temporal Cohesion</vt:lpstr>
      <vt:lpstr>Procedural Cohesion</vt:lpstr>
      <vt:lpstr>Communicational Cohesion</vt:lpstr>
      <vt:lpstr>Sequential Cohesion</vt:lpstr>
      <vt:lpstr>Informational Cohesion</vt:lpstr>
      <vt:lpstr>Functional Cohesion</vt:lpstr>
      <vt:lpstr>PowerPoint Presentation</vt:lpstr>
      <vt:lpstr>References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Development Methodologies</dc:title>
  <dc:creator>Scott Mills</dc:creator>
  <cp:lastModifiedBy>Scott Mills</cp:lastModifiedBy>
  <cp:revision>145</cp:revision>
  <dcterms:created xsi:type="dcterms:W3CDTF">2014-08-25T00:37:45Z</dcterms:created>
  <dcterms:modified xsi:type="dcterms:W3CDTF">2015-02-16T16:31:57Z</dcterms:modified>
</cp:coreProperties>
</file>